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BA6CC-4FB1-4176-912C-EADEB34909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D089CD-3C04-4CB7-8082-173228E86C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9C068-965E-4A62-97B2-69723212C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036A7-71A6-476C-A217-77B09376F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8BC93-6323-4E52-BC79-4ADA56A9E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980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55BE3-4471-4D04-918B-C16E131F3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2C69D3-C2D6-4BDC-9C52-0CAB9E1B27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635D7-F512-4806-B750-CF4CAE448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4FC519-9A26-4E45-97D2-3A2AF02FC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E71E74-5BE3-40EE-A064-FA1D1CFA1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900205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5838AF-0D85-4109-87FD-2DB6E4591E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A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DD545E-F3F7-4F1F-B2CA-040467D3D1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51977-5710-480C-A45C-6E51192AB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CA57D1-386B-4363-B476-A5457C1D0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8B813-45F6-4820-94CF-3661585EF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79414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E290-F6E4-476D-9018-D44BA4E54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D1A98-10A4-47B3-BB8D-560278D07F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F908A-8D1A-43F3-8066-7B1A7B500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3429A-A1D8-42BE-95CC-5B2F72341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EE0A92-F35F-4B60-A265-D5929AB84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082509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B51D4-8D52-4ED5-9E47-323C98218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4EDF88-37C1-4BF9-AC52-1E9C2910B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20055E-2548-4C4A-A416-18DC072FA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AE925-12AE-4547-84E0-9EE5C0584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7F801-8240-4D31-8ADB-92650BAEC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1823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6E67E-6229-446B-AB86-EB2CE8260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ACA8F-A0D7-44A6-9ADE-F78C19F87D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A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5E42A8-06A3-49CD-9C4E-9BF849EBE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A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0C4ECC-99E7-4878-89E6-F8FCBFFDB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081E8-5879-4DAA-A5A9-ECE4A4C7B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F30ADE-46CE-4E1F-8D7D-66724C3BD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54958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1F2B8-B654-4FD2-BAF8-07909C724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B0D522-91B4-4A19-B0B3-70D61F96D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9D001A-81DD-4327-9DC0-75BD39DA9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A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2250C9-D61A-4097-9723-07E52A103B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4AAABC-1604-4BC6-9FA5-26A1B74BAC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A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42EDA3-920D-44DF-864C-8A012C26C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7D013B-B082-47AD-9B76-B95EEA323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448916-B0C5-4C4D-81CC-7F201205E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076210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D519B-3397-4BD1-A523-A9618A1F7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A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070BD-0108-4DF7-9CBC-34E679705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E5AAD6-0989-4CC9-A7BE-24A9E3098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BA7D62-6F08-4077-80AD-EB8C116FD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888331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40AFDB-AC03-4294-938C-ADED5EE82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974E67-29D4-409C-B4E8-6F60D1079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0B70CE-D64D-4BB0-A074-81BD6F4C2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5844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58B53-11B2-43DC-BFC9-5D599E801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A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7BC87-3AFC-453C-BCD9-B1039D890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1A696C-81A7-43D8-A7A5-6A8839D72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14D17-0BDA-4128-9AD8-DED65106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78FF02-C032-40CD-BCAC-6055B4701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D65C2A-B343-41E7-AF1B-90D22EC5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46748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5672D-2E7E-4825-89F4-EB00E44F3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A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3AD561-B085-4A43-B27E-E15FF76328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74A315-49F7-40CF-BF3F-24C1C2F671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6E67B5-0608-44B9-BBE2-1976F6654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822B9B-D9F3-41D6-A7F9-5319C484E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89E3AA-5815-46DB-93D7-0E36E5711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77466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32252E-6821-4061-BFD0-059BE17DB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A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A8606-7DAC-48B5-907E-309CD960B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A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3FCF3C-A218-4485-92E1-A2935DA223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80516-486E-4407-B6BF-8186DB0A967E}" type="datetimeFigureOut">
              <a:rPr lang="es-AR" smtClean="0"/>
              <a:t>27/3/2022</a:t>
            </a:fld>
            <a:endParaRPr lang="es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05D7CC-E345-464A-8989-D02F4B9A8E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84D563-5F69-485F-AEE8-D2BBB9C136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2957A-5B51-41DF-A276-602997287400}" type="slidenum">
              <a:rPr lang="es-AR" smtClean="0"/>
              <a:t>‹#›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68684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06CFE-9B67-4F35-9F61-9BFEEB830C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PEFI 2022</a:t>
            </a:r>
            <a:br>
              <a:rPr lang="en-US" dirty="0"/>
            </a:br>
            <a:r>
              <a:rPr lang="en-US" sz="4000" dirty="0"/>
              <a:t>Software </a:t>
            </a:r>
            <a:r>
              <a:rPr lang="en-US" sz="4000" dirty="0" err="1"/>
              <a:t>detección</a:t>
            </a:r>
            <a:r>
              <a:rPr lang="en-US" sz="4000" dirty="0"/>
              <a:t> de </a:t>
            </a:r>
            <a:r>
              <a:rPr lang="en-US" sz="4000" dirty="0" err="1"/>
              <a:t>próstata</a:t>
            </a:r>
            <a:r>
              <a:rPr lang="en-US" sz="4000" dirty="0"/>
              <a:t> y </a:t>
            </a:r>
            <a:r>
              <a:rPr lang="en-US" sz="4000" dirty="0" err="1"/>
              <a:t>generación</a:t>
            </a:r>
            <a:r>
              <a:rPr lang="en-US" sz="4000" dirty="0"/>
              <a:t> de reports </a:t>
            </a:r>
            <a:r>
              <a:rPr lang="en-US" sz="4000" dirty="0" err="1"/>
              <a:t>automáticos</a:t>
            </a:r>
            <a:endParaRPr lang="es-AR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B997B0-FD3E-4F67-AF46-4A68CEE1D5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16947" y="4080211"/>
            <a:ext cx="9144000" cy="1655762"/>
          </a:xfrm>
        </p:spPr>
        <p:txBody>
          <a:bodyPr/>
          <a:lstStyle/>
          <a:p>
            <a:r>
              <a:rPr lang="en-US" dirty="0"/>
              <a:t>Javier </a:t>
            </a:r>
            <a:r>
              <a:rPr lang="en-US" dirty="0" err="1"/>
              <a:t>Cebeiro</a:t>
            </a:r>
            <a:r>
              <a:rPr lang="en-US" dirty="0"/>
              <a:t> – Martín Pierangeli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053956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24DA2DB-8FCF-465C-89B8-D6F22445E4E5}"/>
              </a:ext>
            </a:extLst>
          </p:cNvPr>
          <p:cNvSpPr txBox="1"/>
          <p:nvPr/>
        </p:nvSpPr>
        <p:spPr>
          <a:xfrm>
            <a:off x="4469362" y="317242"/>
            <a:ext cx="3130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Modelo</a:t>
            </a:r>
            <a:r>
              <a:rPr lang="en-US" dirty="0"/>
              <a:t> de </a:t>
            </a:r>
            <a:r>
              <a:rPr lang="en-US" dirty="0" err="1"/>
              <a:t>Reporte</a:t>
            </a:r>
            <a:r>
              <a:rPr lang="en-US" dirty="0"/>
              <a:t> </a:t>
            </a:r>
            <a:r>
              <a:rPr lang="en-US" dirty="0" err="1"/>
              <a:t>Automático</a:t>
            </a:r>
            <a:endParaRPr lang="es-A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B4FA6D-7987-4C46-A1D9-8D7FF09538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204" t="15782" r="35868" b="8707"/>
          <a:stretch/>
        </p:blipFill>
        <p:spPr>
          <a:xfrm>
            <a:off x="1726164" y="1166327"/>
            <a:ext cx="3526971" cy="5178491"/>
          </a:xfrm>
          <a:prstGeom prst="rect">
            <a:avLst/>
          </a:prstGeom>
        </p:spPr>
      </p:pic>
      <p:pic>
        <p:nvPicPr>
          <p:cNvPr id="1026" name="Picture 2" descr="PI-RADS para resonancia magnética – Bioprognos">
            <a:extLst>
              <a:ext uri="{FF2B5EF4-FFF2-40B4-BE49-F238E27FC236}">
                <a16:creationId xmlns:a16="http://schemas.microsoft.com/office/drawing/2014/main" id="{6E28354D-3A1B-40D2-B4C1-2DA0B7EC80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917" y="737117"/>
            <a:ext cx="3936657" cy="5570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5686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C5D105E-8D00-4FA1-98E0-5E9E756704A0}"/>
              </a:ext>
            </a:extLst>
          </p:cNvPr>
          <p:cNvSpPr txBox="1"/>
          <p:nvPr/>
        </p:nvSpPr>
        <p:spPr>
          <a:xfrm>
            <a:off x="3937518" y="625151"/>
            <a:ext cx="4208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Pruebas</a:t>
            </a:r>
            <a:r>
              <a:rPr lang="en-US" dirty="0"/>
              <a:t> de software </a:t>
            </a:r>
            <a:r>
              <a:rPr lang="en-US" dirty="0" err="1"/>
              <a:t>propio</a:t>
            </a:r>
            <a:r>
              <a:rPr lang="en-US" dirty="0"/>
              <a:t> (</a:t>
            </a:r>
            <a:r>
              <a:rPr lang="en-US" dirty="0" err="1"/>
              <a:t>en</a:t>
            </a:r>
            <a:r>
              <a:rPr lang="en-US" dirty="0"/>
              <a:t> Desarrollo)</a:t>
            </a:r>
            <a:endParaRPr lang="es-A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D8FBD2-637A-4025-AC14-AE86C98FEA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9" t="7436" r="1714" b="10870"/>
          <a:stretch/>
        </p:blipFill>
        <p:spPr>
          <a:xfrm>
            <a:off x="634482" y="1306286"/>
            <a:ext cx="5206483" cy="35747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C0C463-DD40-4B55-A049-E2F5DB049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302" y="1302446"/>
            <a:ext cx="5382607" cy="35774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F3D641-F8CF-47C2-8DFB-70F317BFC75F}"/>
              </a:ext>
            </a:extLst>
          </p:cNvPr>
          <p:cNvSpPr txBox="1"/>
          <p:nvPr/>
        </p:nvSpPr>
        <p:spPr>
          <a:xfrm>
            <a:off x="746451" y="1483568"/>
            <a:ext cx="933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Nuestro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9915E3-5BBF-402D-9938-3E5BBB1A145F}"/>
              </a:ext>
            </a:extLst>
          </p:cNvPr>
          <p:cNvSpPr txBox="1"/>
          <p:nvPr/>
        </p:nvSpPr>
        <p:spPr>
          <a:xfrm>
            <a:off x="10089502" y="1468016"/>
            <a:ext cx="9492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MedSeg</a:t>
            </a:r>
            <a:endParaRPr lang="es-AR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D51AF7F-1BD3-4415-8592-C6DAA0A21323}"/>
              </a:ext>
            </a:extLst>
          </p:cNvPr>
          <p:cNvSpPr txBox="1"/>
          <p:nvPr/>
        </p:nvSpPr>
        <p:spPr>
          <a:xfrm>
            <a:off x="1166326" y="4945226"/>
            <a:ext cx="406470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Detección</a:t>
            </a:r>
            <a:r>
              <a:rPr lang="en-US" dirty="0"/>
              <a:t> </a:t>
            </a:r>
            <a:r>
              <a:rPr lang="en-US" dirty="0" err="1"/>
              <a:t>automática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Volumen</a:t>
            </a:r>
            <a:r>
              <a:rPr lang="en-US" dirty="0"/>
              <a:t> </a:t>
            </a:r>
            <a:r>
              <a:rPr lang="en-US" dirty="0" err="1"/>
              <a:t>vejiga</a:t>
            </a:r>
            <a:r>
              <a:rPr lang="en-US" dirty="0"/>
              <a:t> (1 </a:t>
            </a:r>
            <a:r>
              <a:rPr lang="en-US" dirty="0" err="1"/>
              <a:t>tomo</a:t>
            </a:r>
            <a:r>
              <a:rPr lang="en-US" dirty="0"/>
              <a:t> 5.3mm) = 7.96ml</a:t>
            </a:r>
          </a:p>
          <a:p>
            <a:endParaRPr lang="en-US" dirty="0"/>
          </a:p>
          <a:p>
            <a:r>
              <a:rPr lang="en-US" dirty="0" err="1"/>
              <a:t>Volumen</a:t>
            </a:r>
            <a:r>
              <a:rPr lang="en-US" dirty="0"/>
              <a:t> total </a:t>
            </a:r>
            <a:r>
              <a:rPr lang="en-US" dirty="0" err="1"/>
              <a:t>vejiga</a:t>
            </a:r>
            <a:r>
              <a:rPr lang="en-US" dirty="0"/>
              <a:t> </a:t>
            </a:r>
            <a:r>
              <a:rPr lang="en-US" dirty="0" err="1"/>
              <a:t>aprox</a:t>
            </a:r>
            <a:r>
              <a:rPr lang="en-US" dirty="0"/>
              <a:t>. 49.7ml</a:t>
            </a:r>
          </a:p>
          <a:p>
            <a:r>
              <a:rPr lang="en-US" sz="1100" dirty="0"/>
              <a:t>Vol. </a:t>
            </a:r>
            <a:r>
              <a:rPr lang="en-US" sz="1100" dirty="0" err="1"/>
              <a:t>postmicción</a:t>
            </a:r>
            <a:r>
              <a:rPr lang="en-US" sz="1100" dirty="0"/>
              <a:t> normal &lt;50ml</a:t>
            </a:r>
          </a:p>
          <a:p>
            <a:r>
              <a:rPr lang="en-US" sz="1100" dirty="0"/>
              <a:t>Vol. </a:t>
            </a:r>
            <a:r>
              <a:rPr lang="en-US" sz="1100" dirty="0" err="1"/>
              <a:t>postmicción</a:t>
            </a:r>
            <a:r>
              <a:rPr lang="en-US" sz="1100" dirty="0"/>
              <a:t> normal </a:t>
            </a:r>
            <a:r>
              <a:rPr lang="en-US" sz="1100" dirty="0" err="1"/>
              <a:t>mayores</a:t>
            </a:r>
            <a:r>
              <a:rPr lang="en-US" sz="1100" dirty="0"/>
              <a:t> 65 </a:t>
            </a:r>
            <a:r>
              <a:rPr lang="en-US" sz="1100" dirty="0" err="1"/>
              <a:t>años</a:t>
            </a:r>
            <a:r>
              <a:rPr lang="en-US" sz="1100" dirty="0"/>
              <a:t> &lt;100ml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990332-E378-4D5D-A4DE-9D6AD87686D6}"/>
              </a:ext>
            </a:extLst>
          </p:cNvPr>
          <p:cNvSpPr txBox="1"/>
          <p:nvPr/>
        </p:nvSpPr>
        <p:spPr>
          <a:xfrm>
            <a:off x="6487885" y="5004320"/>
            <a:ext cx="457689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Selección</a:t>
            </a:r>
            <a:r>
              <a:rPr lang="en-US" dirty="0"/>
              <a:t> manual</a:t>
            </a:r>
          </a:p>
          <a:p>
            <a:endParaRPr lang="en-US" dirty="0"/>
          </a:p>
          <a:p>
            <a:r>
              <a:rPr lang="en-US" dirty="0" err="1"/>
              <a:t>Volumen</a:t>
            </a:r>
            <a:r>
              <a:rPr lang="en-US" dirty="0"/>
              <a:t> </a:t>
            </a:r>
            <a:r>
              <a:rPr lang="en-US" dirty="0" err="1"/>
              <a:t>vejiga</a:t>
            </a:r>
            <a:r>
              <a:rPr lang="en-US" dirty="0"/>
              <a:t> (1 </a:t>
            </a:r>
            <a:r>
              <a:rPr lang="en-US" dirty="0" err="1"/>
              <a:t>tomo</a:t>
            </a:r>
            <a:r>
              <a:rPr lang="en-US" dirty="0"/>
              <a:t> 6mm) = 9.266ml </a:t>
            </a:r>
          </a:p>
          <a:p>
            <a:endParaRPr lang="en-US" dirty="0"/>
          </a:p>
          <a:p>
            <a:r>
              <a:rPr lang="en-US" dirty="0"/>
              <a:t>Vol. </a:t>
            </a:r>
            <a:r>
              <a:rPr lang="en-US" dirty="0" err="1"/>
              <a:t>corregido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Slice Thickness real = 8.18ml</a:t>
            </a:r>
            <a:endParaRPr lang="es-AR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806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F2A10F-7A55-4326-8E04-5D555E9587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33" t="24490" r="35102" b="37959"/>
          <a:stretch/>
        </p:blipFill>
        <p:spPr>
          <a:xfrm>
            <a:off x="0" y="839754"/>
            <a:ext cx="6835892" cy="4693298"/>
          </a:xfrm>
          <a:prstGeom prst="rect">
            <a:avLst/>
          </a:prstGeom>
        </p:spPr>
      </p:pic>
      <p:pic>
        <p:nvPicPr>
          <p:cNvPr id="2050" name="Picture 2" descr="EPOS&amp;trade;">
            <a:extLst>
              <a:ext uri="{FF2B5EF4-FFF2-40B4-BE49-F238E27FC236}">
                <a16:creationId xmlns:a16="http://schemas.microsoft.com/office/drawing/2014/main" id="{AEA49F2C-0299-44A3-AF89-8E1237B7D6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1902" y="199442"/>
            <a:ext cx="4619625" cy="651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1825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Resonancia magnética de próstata: guía práctica de interpretación e informe  según PI-RADS versión 2.1 - ScienceDirect">
            <a:extLst>
              <a:ext uri="{FF2B5EF4-FFF2-40B4-BE49-F238E27FC236}">
                <a16:creationId xmlns:a16="http://schemas.microsoft.com/office/drawing/2014/main" id="{408F42C4-F17E-4592-A2AF-CF947FDEC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569" y="1611766"/>
            <a:ext cx="5785362" cy="3688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4C10CC-FB96-4230-AA99-A36AD15C42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883" t="39184" r="39311" b="17959"/>
          <a:stretch/>
        </p:blipFill>
        <p:spPr>
          <a:xfrm>
            <a:off x="6522097" y="444772"/>
            <a:ext cx="5669903" cy="5993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343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No hay ninguna descripción de la foto disponible.">
            <a:extLst>
              <a:ext uri="{FF2B5EF4-FFF2-40B4-BE49-F238E27FC236}">
                <a16:creationId xmlns:a16="http://schemas.microsoft.com/office/drawing/2014/main" id="{AF482597-CD3A-43FB-8995-9CE3B9C11F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788" y="0"/>
            <a:ext cx="97488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927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Words>83</Words>
  <Application>Microsoft Office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PEFI 2022 Software detección de próstata y generación de reports automáticos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PEFI 2022 Software detección de próstata y generación de reports automáticos</dc:title>
  <dc:creator>Martin Esteban Pierangeli</dc:creator>
  <cp:lastModifiedBy>Martin Esteban Pierangeli</cp:lastModifiedBy>
  <cp:revision>3</cp:revision>
  <dcterms:created xsi:type="dcterms:W3CDTF">2022-03-27T23:06:08Z</dcterms:created>
  <dcterms:modified xsi:type="dcterms:W3CDTF">2022-03-28T00:42:10Z</dcterms:modified>
</cp:coreProperties>
</file>

<file path=docProps/thumbnail.jpeg>
</file>